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838839795" r:id="rId2"/>
    <p:sldId id="838839794" r:id="rId3"/>
    <p:sldId id="838839781" r:id="rId4"/>
    <p:sldId id="838839791" r:id="rId5"/>
    <p:sldId id="838839783" r:id="rId6"/>
    <p:sldId id="838839784" r:id="rId7"/>
    <p:sldId id="838839785" r:id="rId8"/>
    <p:sldId id="838839786" r:id="rId9"/>
    <p:sldId id="838839788" r:id="rId10"/>
    <p:sldId id="838839787" r:id="rId11"/>
    <p:sldId id="838839789" r:id="rId12"/>
    <p:sldId id="83883979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3680"/>
    <a:srgbClr val="D55188"/>
    <a:srgbClr val="B970CF"/>
    <a:srgbClr val="814C8D"/>
    <a:srgbClr val="FFFFFF"/>
    <a:srgbClr val="F5D1F7"/>
    <a:srgbClr val="27A9E1"/>
    <a:srgbClr val="2797C5"/>
    <a:srgbClr val="F3CFF4"/>
    <a:srgbClr val="27B3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56" autoAdjust="0"/>
    <p:restoredTop sz="95914" autoAdjust="0"/>
  </p:normalViewPr>
  <p:slideViewPr>
    <p:cSldViewPr snapToGrid="0">
      <p:cViewPr>
        <p:scale>
          <a:sx n="100" d="100"/>
          <a:sy n="100" d="100"/>
        </p:scale>
        <p:origin x="672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43EBA-685C-4F6A-BE62-BBF376C5F958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09AED-1324-4001-A58B-84F68C2AD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699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09AED-1324-4001-A58B-84F68C2AD3C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293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09AED-1324-4001-A58B-84F68C2AD3C7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937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09AED-1324-4001-A58B-84F68C2AD3C7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119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09AED-1324-4001-A58B-84F68C2AD3C7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8063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09AED-1324-4001-A58B-84F68C2AD3C7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4795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09AED-1324-4001-A58B-84F68C2AD3C7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162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09AED-1324-4001-A58B-84F68C2AD3C7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749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09AED-1324-4001-A58B-84F68C2AD3C7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1082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09AED-1324-4001-A58B-84F68C2AD3C7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2285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09AED-1324-4001-A58B-84F68C2AD3C7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9660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09AED-1324-4001-A58B-84F68C2AD3C7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0894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09AED-1324-4001-A58B-84F68C2AD3C7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173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79124-EE77-4061-AF1C-23EA345BA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73A8F2-608C-428A-8DAA-5B420ADB3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4AE3C-BB89-476F-B083-E988037B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2985-CB81-4219-9CCF-D1469C8C517E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A9D3F-138D-4DD4-A8BB-8D437CC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9496A-6B73-4E57-B548-DCF3B981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BFB0-E91E-4953-AB6D-A3C986D50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209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1EA18-5AF5-4FDF-B32E-6BACD303D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037822-B264-450D-BF7F-54FA7E2F4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2FDD7-CEB4-4FA3-9258-A3805B612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2985-CB81-4219-9CCF-D1469C8C517E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4EFA8-4D0E-4549-B8B1-ED552AE4D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28088-6338-4B35-AE9D-511FCDFD0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BFB0-E91E-4953-AB6D-A3C986D50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91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38D4C4-1B26-4EB6-9108-05D7FB0D9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3251BF-80B6-491A-86F9-FD3DD8BF5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337AD-94EB-4E49-9DBC-AF4C0DB08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2985-CB81-4219-9CCF-D1469C8C517E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C40C2-D93A-4DAA-BF09-C4D5A3A7F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8BB02-038E-4C8A-A992-66A61CC94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BFB0-E91E-4953-AB6D-A3C986D50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220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DA483-B856-4EB1-A78E-B8DEA2A19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FD611-493B-41B9-BF2E-0800B1338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BDD04-DC44-408D-B71F-878BEEB1B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2985-CB81-4219-9CCF-D1469C8C517E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59100-770F-488E-90E0-02EC1A2C1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DB19B-E395-4473-B73F-95620D3C0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BFB0-E91E-4953-AB6D-A3C986D50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823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C47C7-1F7A-43C4-B038-3AED272BF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04D08-FCA6-45F3-8329-7E92ED98A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C0BF3-C92F-4007-92B3-88B1CDB88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2985-CB81-4219-9CCF-D1469C8C517E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1DE85-BC20-4C60-AA97-832D98D86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E122F-0C49-470E-BAC8-EC548F07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BFB0-E91E-4953-AB6D-A3C986D50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630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9E75D-8A96-497E-984F-65C7B9E8F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B51E7-4A2F-448C-9DC8-7248FBFC15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7B9AF-1FFD-4242-A335-E7A96F354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5C475-996B-4593-B9B7-E58B6D53B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2985-CB81-4219-9CCF-D1469C8C517E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521FFC-C6F5-4D45-8EC7-06C5BD3FE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5BBF1-7850-4B7A-B3B5-EB2AB5E9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BFB0-E91E-4953-AB6D-A3C986D50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010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0CE34-9D68-41D7-8085-CB9BF31B2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88869-703E-43B6-8422-58FF69D9E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9FAA08-78F5-4773-9881-377A42B5AA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1488A-1BB1-4DB9-BD7D-0F9E79510F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213DD2-21BF-4256-8209-6EC9693FE3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49587E-EA6E-4DC5-996E-5405A1294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2985-CB81-4219-9CCF-D1469C8C517E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34578F-D1F3-49A6-B0CA-BF36A921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12902D-2BAB-4B67-8CE5-3D4404F8D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BFB0-E91E-4953-AB6D-A3C986D50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19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BB550-75DA-4060-8381-911E854AE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2CA612-93B6-4C70-8283-68D67C54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2985-CB81-4219-9CCF-D1469C8C517E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3CCF01-FBE6-4A39-BF65-F92AE447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1A6A5-5C67-4193-8718-AC4BCCC1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BFB0-E91E-4953-AB6D-A3C986D50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95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877BDA-5AC6-4EEC-A517-2AD3181D1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2985-CB81-4219-9CCF-D1469C8C517E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9FB12E-912D-44D1-9717-566EEF1F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A119F-F96E-48C3-853D-A5CFD87F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BFB0-E91E-4953-AB6D-A3C986D50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374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C5BEF-5EFB-40FF-A7A5-6846DDDB5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CBC6C-F350-4DAF-9C0A-EE129651B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96DFA8-2871-41C4-9C12-49061A225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FF183F-AD02-4DD5-A124-9AF732BA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2985-CB81-4219-9CCF-D1469C8C517E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420F91-654B-40EB-B7DD-05DD45EB6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CE35F-D726-4143-9A7C-9A0451B2D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BFB0-E91E-4953-AB6D-A3C986D50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680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2C4CB-1C1E-437F-BEF8-99CE5EE80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885098-D461-478D-8978-AF8F099720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F21183-EB66-4B8E-8590-470836310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CD3963-9A66-47CE-9B71-1CFFF50DA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2985-CB81-4219-9CCF-D1469C8C517E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6F8EF-AF62-4704-A396-24B0478BE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33C5E-24C5-45A7-87F2-C671D7D2D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BFB0-E91E-4953-AB6D-A3C986D50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64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unset, day, night sky&#10;&#10;Description automatically generated">
            <a:extLst>
              <a:ext uri="{FF2B5EF4-FFF2-40B4-BE49-F238E27FC236}">
                <a16:creationId xmlns:a16="http://schemas.microsoft.com/office/drawing/2014/main" id="{24D00E31-4C38-5241-9144-22B5EE00BD1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CC3CDC-8602-4C75-A452-AD12B8DDD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0B9ED-24E3-4F83-8AF8-ED88B1683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7B75E-A1F8-4BED-A3A0-3C059A92C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02985-CB81-4219-9CCF-D1469C8C517E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C92F2-6CA4-4A41-A353-23F9B3FEB8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F4417-A2BE-4A39-94B5-AFF260FF7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EBFB0-E91E-4953-AB6D-A3C986D50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44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openxmlformats.org/officeDocument/2006/relationships/hyperlink" Target="http://www.issuesandaswers.org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8.png"/><Relationship Id="rId4" Type="http://schemas.openxmlformats.org/officeDocument/2006/relationships/hyperlink" Target="http://www.issuesandanswers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&amp;A sting for PPT AL shortened_LR.mp4" descr="I&amp;A sting for PPT AL shortened_LR.mp4">
            <a:hlinkClick r:id="" action="ppaction://media"/>
            <a:extLst>
              <a:ext uri="{FF2B5EF4-FFF2-40B4-BE49-F238E27FC236}">
                <a16:creationId xmlns:a16="http://schemas.microsoft.com/office/drawing/2014/main" id="{4E391F17-22C1-3045-A8BA-401D185440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46.7569"/>
                </p14:media>
              </p:ext>
            </p:extLst>
          </p:nvPr>
        </p:nvPicPr>
        <p:blipFill rotWithShape="1">
          <a:blip r:embed="rId5"/>
          <a:srcRect t="41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E1A9F277-14A6-4D47-A2E5-9A803BDA9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97" y="2594509"/>
            <a:ext cx="7797706" cy="130953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94CF64-5350-6749-A650-BD51306D0B29}"/>
              </a:ext>
            </a:extLst>
          </p:cNvPr>
          <p:cNvGrpSpPr/>
          <p:nvPr/>
        </p:nvGrpSpPr>
        <p:grpSpPr>
          <a:xfrm>
            <a:off x="-12032" y="-60160"/>
            <a:ext cx="12192000" cy="7273914"/>
            <a:chOff x="-13648" y="-398620"/>
            <a:chExt cx="12371616" cy="762282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E41100C-E24D-CB4B-9D5E-E41E7B8FB85A}"/>
                </a:ext>
              </a:extLst>
            </p:cNvPr>
            <p:cNvGrpSpPr/>
            <p:nvPr/>
          </p:nvGrpSpPr>
          <p:grpSpPr>
            <a:xfrm>
              <a:off x="-13648" y="-398620"/>
              <a:ext cx="12371616" cy="7256620"/>
              <a:chOff x="-13648" y="-398620"/>
              <a:chExt cx="12371616" cy="725662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BE14311-AA63-6340-9D14-C4235E13E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32" b="5739"/>
              <a:stretch/>
            </p:blipFill>
            <p:spPr>
              <a:xfrm>
                <a:off x="-13648" y="-398620"/>
                <a:ext cx="12371616" cy="6635642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059399A-B878-F547-95C1-D0A3BBE12286}"/>
                  </a:ext>
                </a:extLst>
              </p:cNvPr>
              <p:cNvSpPr/>
              <p:nvPr/>
            </p:nvSpPr>
            <p:spPr>
              <a:xfrm>
                <a:off x="0" y="5732060"/>
                <a:ext cx="12357968" cy="1125940"/>
              </a:xfrm>
              <a:prstGeom prst="rect">
                <a:avLst/>
              </a:prstGeom>
              <a:solidFill>
                <a:srgbClr val="55368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3992896-9C13-B141-966D-807F492B5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5763709"/>
              <a:ext cx="12355286" cy="146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802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573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68C9A966-C351-024C-A5FB-E3DFD63B0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2880" y="1257053"/>
            <a:ext cx="5775730" cy="2937758"/>
          </a:xfrm>
          <a:noFill/>
          <a:ln>
            <a:noFill/>
          </a:ln>
        </p:spPr>
        <p:txBody>
          <a:bodyPr lIns="180000" tIns="180000" rIns="180000" bIns="0" anchor="t" anchorCtr="0">
            <a:noAutofit/>
          </a:bodyPr>
          <a:lstStyle/>
          <a:p>
            <a:pPr marL="498475" indent="-498475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en-GB" altLang="en-US" sz="28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Hundreds of downloadable materials</a:t>
            </a:r>
          </a:p>
          <a:p>
            <a:pPr marL="498475" indent="-498475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en-GB" altLang="en-US" sz="28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Expert articles</a:t>
            </a:r>
          </a:p>
          <a:p>
            <a:pPr marL="498475" indent="-498475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en-GB" altLang="en-US" sz="28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Learning programmes with video</a:t>
            </a:r>
          </a:p>
          <a:p>
            <a:pPr marL="498475" indent="-498475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en-GB" altLang="en-US" sz="28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CPD modules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24C1B00-3EE2-4847-A138-A54008A5B4F8}"/>
              </a:ext>
            </a:extLst>
          </p:cNvPr>
          <p:cNvSpPr txBox="1">
            <a:spLocks/>
          </p:cNvSpPr>
          <p:nvPr/>
        </p:nvSpPr>
        <p:spPr>
          <a:xfrm>
            <a:off x="5940846" y="4327977"/>
            <a:ext cx="5849956" cy="2335713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txBody>
          <a:bodyPr vert="horz" lIns="36000" tIns="36000" rIns="3600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defRPr/>
            </a:pPr>
            <a:r>
              <a:rPr lang="en-GB" altLang="en-US" sz="2800" b="1" dirty="0">
                <a:solidFill>
                  <a:srgbClr val="D55188"/>
                </a:solidFill>
                <a:ea typeface="Corbel" charset="0"/>
                <a:cs typeface="Arial" panose="020B0604020202020204" pitchFamily="34" charset="0"/>
              </a:rPr>
              <a:t>All in a single searchable e-platform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GB" altLang="en-US" sz="2800" b="1" dirty="0">
                <a:solidFill>
                  <a:srgbClr val="D55188"/>
                </a:solidFill>
                <a:ea typeface="Corbel" charset="0"/>
                <a:cs typeface="Arial" panose="020B0604020202020204" pitchFamily="34" charset="0"/>
              </a:rPr>
              <a:t>&lt;3 minutes to register: </a:t>
            </a:r>
            <a:r>
              <a:rPr lang="en-GB" altLang="en-US" sz="28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www.issuesandaswers.org</a:t>
            </a:r>
            <a:endParaRPr lang="en-GB" altLang="en-US" sz="2800" b="1" dirty="0">
              <a:solidFill>
                <a:srgbClr val="553680"/>
              </a:solidFill>
              <a:ea typeface="Corbel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defRPr/>
            </a:pPr>
            <a:r>
              <a:rPr lang="en-GB" altLang="en-US" sz="2800" b="1" dirty="0">
                <a:solidFill>
                  <a:srgbClr val="D55188"/>
                </a:solidFill>
                <a:ea typeface="Corbel" charset="0"/>
                <a:cs typeface="Arial" panose="020B0604020202020204" pitchFamily="34" charset="0"/>
              </a:rPr>
              <a:t>Free open-access</a:t>
            </a: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A50CC83-4A9B-9241-B282-F8F854678C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706">
            <a:off x="672682" y="1016306"/>
            <a:ext cx="3903281" cy="600745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4900B7-4579-A242-9848-E4379EDD65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25087"/>
            <a:ext cx="121920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0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05DA889-62A5-6840-B087-10484574CBC6}"/>
              </a:ext>
            </a:extLst>
          </p:cNvPr>
          <p:cNvSpPr/>
          <p:nvPr/>
        </p:nvSpPr>
        <p:spPr>
          <a:xfrm>
            <a:off x="741872" y="1860871"/>
            <a:ext cx="1994819" cy="1279145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31750">
            <a:solidFill>
              <a:srgbClr val="B97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C1F6E72-6683-2242-8673-F556493D5528}"/>
              </a:ext>
            </a:extLst>
          </p:cNvPr>
          <p:cNvSpPr/>
          <p:nvPr/>
        </p:nvSpPr>
        <p:spPr>
          <a:xfrm>
            <a:off x="2895600" y="1878124"/>
            <a:ext cx="1994819" cy="1279145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31750">
            <a:solidFill>
              <a:srgbClr val="B97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B1D03B3-CC4E-2948-86E9-CD736C932AB1}"/>
              </a:ext>
            </a:extLst>
          </p:cNvPr>
          <p:cNvSpPr/>
          <p:nvPr/>
        </p:nvSpPr>
        <p:spPr>
          <a:xfrm>
            <a:off x="5049328" y="1860870"/>
            <a:ext cx="1994819" cy="1279145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 w="31750">
            <a:solidFill>
              <a:srgbClr val="B97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CA55010-6CBC-6947-9949-2AC25968F643}"/>
              </a:ext>
            </a:extLst>
          </p:cNvPr>
          <p:cNvSpPr/>
          <p:nvPr/>
        </p:nvSpPr>
        <p:spPr>
          <a:xfrm>
            <a:off x="7203056" y="1860869"/>
            <a:ext cx="1994819" cy="1279145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1750">
            <a:solidFill>
              <a:srgbClr val="B97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252FC21-3303-7844-8B41-286A119065C2}"/>
              </a:ext>
            </a:extLst>
          </p:cNvPr>
          <p:cNvSpPr/>
          <p:nvPr/>
        </p:nvSpPr>
        <p:spPr>
          <a:xfrm>
            <a:off x="9356784" y="1860868"/>
            <a:ext cx="1994819" cy="1279145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 w="31750">
            <a:solidFill>
              <a:srgbClr val="B97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915F08D-4A68-4946-A47A-DCA538DA29AC}"/>
              </a:ext>
            </a:extLst>
          </p:cNvPr>
          <p:cNvSpPr/>
          <p:nvPr/>
        </p:nvSpPr>
        <p:spPr>
          <a:xfrm>
            <a:off x="741872" y="3387750"/>
            <a:ext cx="1994819" cy="1279145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 w="31750">
            <a:solidFill>
              <a:srgbClr val="B97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A0E2449-6FE0-7A4F-BE2E-9A6DD9B67156}"/>
              </a:ext>
            </a:extLst>
          </p:cNvPr>
          <p:cNvSpPr/>
          <p:nvPr/>
        </p:nvSpPr>
        <p:spPr>
          <a:xfrm>
            <a:off x="2895600" y="3405003"/>
            <a:ext cx="1994819" cy="1279145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 w="31750">
            <a:solidFill>
              <a:srgbClr val="B97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793386C-C6E1-E24C-9E94-E4FD73DA69AC}"/>
              </a:ext>
            </a:extLst>
          </p:cNvPr>
          <p:cNvSpPr/>
          <p:nvPr/>
        </p:nvSpPr>
        <p:spPr>
          <a:xfrm>
            <a:off x="5049328" y="3387749"/>
            <a:ext cx="1994819" cy="1279145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 w="31750">
            <a:solidFill>
              <a:srgbClr val="B97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203FB88-ED0A-EA4B-A543-1D02AA3C7AC5}"/>
              </a:ext>
            </a:extLst>
          </p:cNvPr>
          <p:cNvSpPr/>
          <p:nvPr/>
        </p:nvSpPr>
        <p:spPr>
          <a:xfrm>
            <a:off x="7203056" y="3387748"/>
            <a:ext cx="1994819" cy="1279145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 w="31750">
            <a:solidFill>
              <a:srgbClr val="B97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A3AFDAE-A44A-3E49-84AD-2F3B5EA006D9}"/>
              </a:ext>
            </a:extLst>
          </p:cNvPr>
          <p:cNvSpPr/>
          <p:nvPr/>
        </p:nvSpPr>
        <p:spPr>
          <a:xfrm>
            <a:off x="9356784" y="3387747"/>
            <a:ext cx="1994819" cy="1279145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 w="31750">
            <a:solidFill>
              <a:srgbClr val="B97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8A0EEF5-4879-2C4B-B5EB-54073251938E}"/>
              </a:ext>
            </a:extLst>
          </p:cNvPr>
          <p:cNvSpPr/>
          <p:nvPr/>
        </p:nvSpPr>
        <p:spPr>
          <a:xfrm>
            <a:off x="3912871" y="4931885"/>
            <a:ext cx="1994819" cy="1279145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 w="31750">
            <a:solidFill>
              <a:srgbClr val="B97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9C42444-E1DA-C84F-AB6B-CC08B443400D}"/>
              </a:ext>
            </a:extLst>
          </p:cNvPr>
          <p:cNvSpPr/>
          <p:nvPr/>
        </p:nvSpPr>
        <p:spPr>
          <a:xfrm>
            <a:off x="6066599" y="4949138"/>
            <a:ext cx="1994819" cy="1279145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 w="31750">
            <a:solidFill>
              <a:srgbClr val="B97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303218A-F954-D546-90A5-856E02519B28}"/>
              </a:ext>
            </a:extLst>
          </p:cNvPr>
          <p:cNvSpPr/>
          <p:nvPr/>
        </p:nvSpPr>
        <p:spPr>
          <a:xfrm>
            <a:off x="8220326" y="4949138"/>
            <a:ext cx="1994819" cy="1279145"/>
          </a:xfrm>
          <a:prstGeom prst="roundRect">
            <a:avLst/>
          </a:prstGeom>
          <a:blipFill>
            <a:blip r:embed="rId15"/>
            <a:stretch>
              <a:fillRect l="-8652" t="-13324" r="-8652" b="-13324"/>
            </a:stretch>
          </a:blipFill>
          <a:ln w="31750">
            <a:solidFill>
              <a:srgbClr val="B97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D86B047-D9EF-7F46-BC86-D2E4398E3B1A}"/>
              </a:ext>
            </a:extLst>
          </p:cNvPr>
          <p:cNvSpPr/>
          <p:nvPr/>
        </p:nvSpPr>
        <p:spPr>
          <a:xfrm>
            <a:off x="1756411" y="4924265"/>
            <a:ext cx="1994819" cy="1279145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  <a:ln w="31750">
            <a:solidFill>
              <a:srgbClr val="B97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09F399-D2EA-2A47-A2CB-402931650F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163570"/>
            <a:ext cx="12192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000"/>
    </mc:Choice>
    <mc:Fallback xmlns="">
      <p:transition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E04BF9-17AA-BC48-8124-3EA9654F3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763" y="6419081"/>
            <a:ext cx="3111993" cy="143080"/>
          </a:xfrm>
          <a:prstGeom prst="rect">
            <a:avLst/>
          </a:prstGeom>
        </p:spPr>
      </p:pic>
      <p:sp>
        <p:nvSpPr>
          <p:cNvPr id="28" name="Subtitle 2">
            <a:extLst>
              <a:ext uri="{FF2B5EF4-FFF2-40B4-BE49-F238E27FC236}">
                <a16:creationId xmlns:a16="http://schemas.microsoft.com/office/drawing/2014/main" id="{51B576F1-1C5B-E445-9BBC-05CD72AAA637}"/>
              </a:ext>
            </a:extLst>
          </p:cNvPr>
          <p:cNvSpPr txBox="1">
            <a:spLocks/>
          </p:cNvSpPr>
          <p:nvPr/>
        </p:nvSpPr>
        <p:spPr>
          <a:xfrm>
            <a:off x="-171450" y="6397567"/>
            <a:ext cx="6499860" cy="478371"/>
          </a:xfrm>
          <a:prstGeom prst="rect">
            <a:avLst/>
          </a:prstGeom>
          <a:noFill/>
          <a:ln>
            <a:noFill/>
          </a:ln>
        </p:spPr>
        <p:txBody>
          <a:bodyPr vert="horz" lIns="180000" tIns="180000" rIns="18000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GB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orbel" charset="0"/>
                <a:cs typeface="Arial" panose="020B0604020202020204" pitchFamily="34" charset="0"/>
              </a:rPr>
              <a:t>Minerva Mill Innovation Centre, Station Road, Alcester, Warwickshire, B49 5ET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8FDA154-0F8B-6F48-A0ED-203AA3FE9D51}"/>
              </a:ext>
            </a:extLst>
          </p:cNvPr>
          <p:cNvSpPr txBox="1">
            <a:spLocks/>
          </p:cNvSpPr>
          <p:nvPr/>
        </p:nvSpPr>
        <p:spPr>
          <a:xfrm>
            <a:off x="7063740" y="6252239"/>
            <a:ext cx="4686299" cy="4783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3000" b="1" dirty="0">
                <a:solidFill>
                  <a:srgbClr val="D55188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www.issuesandanswers.org</a:t>
            </a:r>
            <a:endParaRPr lang="en-GB" sz="3000" b="1" dirty="0">
              <a:solidFill>
                <a:srgbClr val="D55188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3A628E8-29CD-9A4B-9795-D1B5A45CCA30}"/>
              </a:ext>
            </a:extLst>
          </p:cNvPr>
          <p:cNvSpPr/>
          <p:nvPr/>
        </p:nvSpPr>
        <p:spPr>
          <a:xfrm>
            <a:off x="7053515" y="342900"/>
            <a:ext cx="4688200" cy="5657850"/>
          </a:xfrm>
          <a:prstGeom prst="roundRect">
            <a:avLst>
              <a:gd name="adj" fmla="val 1884"/>
            </a:avLst>
          </a:prstGeom>
          <a:blipFill dpi="0" rotWithShape="1">
            <a:blip r:embed="rId5"/>
            <a:srcRect/>
            <a:stretch>
              <a:fillRect l="-384" r="384" b="-29000"/>
            </a:stretch>
          </a:blipFill>
          <a:ln w="31750">
            <a:solidFill>
              <a:srgbClr val="B97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D55B39-E5F9-3840-BB62-6204A44D93AF}"/>
              </a:ext>
            </a:extLst>
          </p:cNvPr>
          <p:cNvGrpSpPr/>
          <p:nvPr/>
        </p:nvGrpSpPr>
        <p:grpSpPr>
          <a:xfrm>
            <a:off x="603118" y="1532515"/>
            <a:ext cx="6660819" cy="3544538"/>
            <a:chOff x="5906638" y="1761115"/>
            <a:chExt cx="6660819" cy="3544538"/>
          </a:xfrm>
        </p:grpSpPr>
        <p:pic>
          <p:nvPicPr>
            <p:cNvPr id="22" name="Content Placeholder 4">
              <a:extLst>
                <a:ext uri="{FF2B5EF4-FFF2-40B4-BE49-F238E27FC236}">
                  <a16:creationId xmlns:a16="http://schemas.microsoft.com/office/drawing/2014/main" id="{0CF4265D-6EF5-9C4E-B879-B10100F21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51" t="13449" r="21209" b="14268"/>
            <a:stretch/>
          </p:blipFill>
          <p:spPr>
            <a:xfrm>
              <a:off x="6096000" y="2590713"/>
              <a:ext cx="1303632" cy="143773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7" name="Subtitle 2">
              <a:extLst>
                <a:ext uri="{FF2B5EF4-FFF2-40B4-BE49-F238E27FC236}">
                  <a16:creationId xmlns:a16="http://schemas.microsoft.com/office/drawing/2014/main" id="{C9A30F3A-620B-414C-95E8-2CFBE6FEC4C1}"/>
                </a:ext>
              </a:extLst>
            </p:cNvPr>
            <p:cNvSpPr txBox="1">
              <a:spLocks/>
            </p:cNvSpPr>
            <p:nvPr/>
          </p:nvSpPr>
          <p:spPr>
            <a:xfrm>
              <a:off x="7373507" y="2990495"/>
              <a:ext cx="4995242" cy="124335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80000" tIns="180000" rIns="180000" bIns="0" rtlCol="0" anchor="t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GB" altLang="en-US" sz="2800" b="1" dirty="0">
                  <a:solidFill>
                    <a:srgbClr val="553680"/>
                  </a:solidFill>
                  <a:ea typeface="Corbel" charset="0"/>
                  <a:cs typeface="Arial" panose="020B0604020202020204" pitchFamily="34" charset="0"/>
                </a:rPr>
                <a:t>Jane Boyle</a:t>
              </a: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GB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orbel" charset="0"/>
                  <a:cs typeface="Arial" panose="020B0604020202020204" pitchFamily="34" charset="0"/>
                </a:rPr>
                <a:t>Programme Director</a:t>
              </a:r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E4561C63-0485-174E-8D1F-717241252B67}"/>
                </a:ext>
              </a:extLst>
            </p:cNvPr>
            <p:cNvSpPr txBox="1">
              <a:spLocks/>
            </p:cNvSpPr>
            <p:nvPr/>
          </p:nvSpPr>
          <p:spPr>
            <a:xfrm>
              <a:off x="5906638" y="4028449"/>
              <a:ext cx="6660819" cy="12772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80000" tIns="180000" rIns="180000" bIns="0" rtlCol="0" anchor="t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GB" altLang="en-US" sz="2800" dirty="0">
                  <a:solidFill>
                    <a:srgbClr val="553680"/>
                  </a:solidFill>
                  <a:ea typeface="Corbel" charset="0"/>
                  <a:cs typeface="Arial" panose="020B0604020202020204" pitchFamily="34" charset="0"/>
                </a:rPr>
                <a:t>Telephone: 01789 766098</a:t>
              </a: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GB" altLang="en-US" sz="2800" dirty="0">
                  <a:solidFill>
                    <a:srgbClr val="553680"/>
                  </a:solidFill>
                  <a:ea typeface="Corbel" charset="0"/>
                  <a:cs typeface="Arial" panose="020B0604020202020204" pitchFamily="34" charset="0"/>
                </a:rPr>
                <a:t>Email: jboyle@sherbornegibbs.co.uk</a:t>
              </a:r>
            </a:p>
          </p:txBody>
        </p:sp>
        <p:sp>
          <p:nvSpPr>
            <p:cNvPr id="35" name="Subtitle 2">
              <a:extLst>
                <a:ext uri="{FF2B5EF4-FFF2-40B4-BE49-F238E27FC236}">
                  <a16:creationId xmlns:a16="http://schemas.microsoft.com/office/drawing/2014/main" id="{5CA5CDCE-283A-BA40-ABAD-96E94346DE53}"/>
                </a:ext>
              </a:extLst>
            </p:cNvPr>
            <p:cNvSpPr txBox="1">
              <a:spLocks/>
            </p:cNvSpPr>
            <p:nvPr/>
          </p:nvSpPr>
          <p:spPr>
            <a:xfrm>
              <a:off x="5918513" y="1761115"/>
              <a:ext cx="4995242" cy="771096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80000" tIns="180000" rIns="180000" bIns="0" rtlCol="0" anchor="t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GB" altLang="en-US" sz="3600" b="1" dirty="0">
                  <a:solidFill>
                    <a:srgbClr val="D55188"/>
                  </a:solidFill>
                  <a:ea typeface="Corbel" charset="0"/>
                  <a:cs typeface="Arial" panose="020B0604020202020204" pitchFamily="34" charset="0"/>
                </a:rPr>
                <a:t>Contact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9E55BFB-2B74-1045-9048-236216240B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8761"/>
            <a:ext cx="60452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68C9A966-C351-024C-A5FB-E3DFD63B0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9757" y="3048092"/>
            <a:ext cx="10444523" cy="627961"/>
          </a:xfrm>
          <a:noFill/>
          <a:ln>
            <a:noFill/>
          </a:ln>
        </p:spPr>
        <p:txBody>
          <a:bodyPr lIns="180000" tIns="180000" rIns="180000" bIns="0"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GB" altLang="en-US" sz="36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The fresh new resource for all the primary care team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0365023-5465-0846-9E38-9252A501EB40}"/>
              </a:ext>
            </a:extLst>
          </p:cNvPr>
          <p:cNvSpPr txBox="1">
            <a:spLocks/>
          </p:cNvSpPr>
          <p:nvPr/>
        </p:nvSpPr>
        <p:spPr>
          <a:xfrm>
            <a:off x="1488257" y="3897675"/>
            <a:ext cx="7187251" cy="2189178"/>
          </a:xfrm>
          <a:prstGeom prst="rect">
            <a:avLst/>
          </a:prstGeom>
          <a:noFill/>
          <a:ln>
            <a:noFill/>
          </a:ln>
        </p:spPr>
        <p:txBody>
          <a:bodyPr vert="horz" lIns="180000" tIns="180000" rIns="18000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4988" indent="-534988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en-GB" altLang="en-US" sz="32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Free and open-access</a:t>
            </a:r>
          </a:p>
          <a:p>
            <a:pPr marL="534988" indent="-534988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en-GB" altLang="en-US" sz="32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Answering key clinical questions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307203-5813-0E49-81FA-722CBB674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3748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0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68C9A966-C351-024C-A5FB-E3DFD63B0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7302" y="1358288"/>
            <a:ext cx="5948458" cy="5385191"/>
          </a:xfrm>
          <a:noFill/>
          <a:ln>
            <a:noFill/>
          </a:ln>
        </p:spPr>
        <p:txBody>
          <a:bodyPr lIns="180000" tIns="180000" rIns="180000" bIns="0"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GB" altLang="en-US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The new unique digital platform for the community of healthcare professionals who care for millions of patients in primary care.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en-GB" altLang="en-US" b="1" dirty="0">
              <a:solidFill>
                <a:srgbClr val="553680"/>
              </a:solidFill>
              <a:ea typeface="Corbel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GB" altLang="en-US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It’s free to join and with the support of experts across this diverse spectrum of diseases and conditions, offers easy access to authoritative knowledge and understanding.</a:t>
            </a: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498656-DCFD-F841-AA23-C4D0DC8C4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706">
            <a:off x="809797" y="136517"/>
            <a:ext cx="4136601" cy="636655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7D9E54-3305-A645-A916-F581ED20A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421" y="169920"/>
            <a:ext cx="84455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4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holding hands&#10;&#10;Description automatically generated with low confidence">
            <a:extLst>
              <a:ext uri="{FF2B5EF4-FFF2-40B4-BE49-F238E27FC236}">
                <a16:creationId xmlns:a16="http://schemas.microsoft.com/office/drawing/2014/main" id="{A27196FB-62F6-E04F-BA6E-E3F409FA00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5" t="14117" r="4859" b="14117"/>
          <a:stretch/>
        </p:blipFill>
        <p:spPr>
          <a:xfrm>
            <a:off x="0" y="0"/>
            <a:ext cx="1225526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EEF1D1-70F0-974B-A24B-47211863EE96}"/>
              </a:ext>
            </a:extLst>
          </p:cNvPr>
          <p:cNvGrpSpPr/>
          <p:nvPr/>
        </p:nvGrpSpPr>
        <p:grpSpPr>
          <a:xfrm>
            <a:off x="2814452" y="1168143"/>
            <a:ext cx="6362501" cy="4708175"/>
            <a:chOff x="2814452" y="1292127"/>
            <a:chExt cx="6362501" cy="47081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18AA10B-EB93-1247-8DE2-5DB81B993DD5}"/>
                </a:ext>
              </a:extLst>
            </p:cNvPr>
            <p:cNvSpPr/>
            <p:nvPr/>
          </p:nvSpPr>
          <p:spPr>
            <a:xfrm>
              <a:off x="2814452" y="1292127"/>
              <a:ext cx="6362501" cy="4178775"/>
            </a:xfrm>
            <a:prstGeom prst="ellipse">
              <a:avLst/>
            </a:prstGeom>
            <a:solidFill>
              <a:schemeClr val="bg1">
                <a:alpha val="61902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2305512-464D-EF48-A94E-ACD71E7B676B}"/>
                </a:ext>
              </a:extLst>
            </p:cNvPr>
            <p:cNvGrpSpPr/>
            <p:nvPr/>
          </p:nvGrpSpPr>
          <p:grpSpPr>
            <a:xfrm>
              <a:off x="4196402" y="1566479"/>
              <a:ext cx="4889932" cy="4433823"/>
              <a:chOff x="4715389" y="1603550"/>
              <a:chExt cx="4889932" cy="4433823"/>
            </a:xfrm>
          </p:grpSpPr>
          <p:sp>
            <p:nvSpPr>
              <p:cNvPr id="7" name="Subtitle 2">
                <a:extLst>
                  <a:ext uri="{FF2B5EF4-FFF2-40B4-BE49-F238E27FC236}">
                    <a16:creationId xmlns:a16="http://schemas.microsoft.com/office/drawing/2014/main" id="{1CCB219F-821A-3348-8C2B-E150FF0051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55742" y="1612973"/>
                <a:ext cx="4349579" cy="4424400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SzPct val="85000"/>
                  <a:defRPr/>
                </a:pPr>
                <a:r>
                  <a:rPr lang="en-GB" altLang="en-US" sz="4800" b="1" dirty="0">
                    <a:solidFill>
                      <a:srgbClr val="553680"/>
                    </a:solidFill>
                    <a:effectLst>
                      <a:outerShdw blurRad="50800" dist="63500" dir="8100000" algn="tr" rotWithShape="0">
                        <a:schemeClr val="bg1">
                          <a:alpha val="60000"/>
                        </a:schemeClr>
                      </a:outerShdw>
                    </a:effectLst>
                    <a:latin typeface="Calibri" panose="020F0502020204030204" pitchFamily="34" charset="0"/>
                    <a:ea typeface="Corbel" charset="0"/>
                    <a:cs typeface="Calibri" panose="020F0502020204030204" pitchFamily="34" charset="0"/>
                  </a:rPr>
                  <a:t>GPs</a:t>
                </a:r>
                <a:r>
                  <a:rPr lang="en-GB" altLang="en-US" sz="4800" b="1" dirty="0">
                    <a:effectLst>
                      <a:outerShdw blurRad="50800" dist="63500" dir="8100000" algn="tr" rotWithShape="0">
                        <a:schemeClr val="bg1">
                          <a:alpha val="60000"/>
                        </a:schemeClr>
                      </a:outerShdw>
                    </a:effectLst>
                    <a:latin typeface="Calibri" panose="020F0502020204030204" pitchFamily="34" charset="0"/>
                    <a:ea typeface="Corbel" charset="0"/>
                    <a:cs typeface="Calibri" panose="020F0502020204030204" pitchFamily="34" charset="0"/>
                  </a:rPr>
                  <a:t>  </a:t>
                </a:r>
              </a:p>
              <a:p>
                <a:pPr algn="l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SzPct val="85000"/>
                  <a:defRPr/>
                </a:pPr>
                <a:r>
                  <a:rPr lang="en-GB" altLang="en-US" sz="4800" b="1" dirty="0" err="1">
                    <a:solidFill>
                      <a:srgbClr val="553680"/>
                    </a:solidFill>
                    <a:effectLst>
                      <a:outerShdw blurRad="50800" dist="63500" dir="8100000" algn="tr" rotWithShape="0">
                        <a:schemeClr val="bg1">
                          <a:alpha val="60000"/>
                        </a:schemeClr>
                      </a:outerShdw>
                    </a:effectLst>
                    <a:latin typeface="Calibri" panose="020F0502020204030204" pitchFamily="34" charset="0"/>
                    <a:ea typeface="Corbel" charset="0"/>
                    <a:cs typeface="Calibri" panose="020F0502020204030204" pitchFamily="34" charset="0"/>
                  </a:rPr>
                  <a:t>GPwSIs</a:t>
                </a:r>
                <a:endParaRPr lang="en-GB" altLang="en-US" sz="4800" b="1" dirty="0">
                  <a:effectLst>
                    <a:outerShdw blurRad="50800" dist="63500" dir="8100000" algn="tr" rotWithShape="0">
                      <a:schemeClr val="bg1">
                        <a:alpha val="60000"/>
                      </a:schemeClr>
                    </a:outerShdw>
                  </a:effectLst>
                  <a:latin typeface="Calibri" panose="020F0502020204030204" pitchFamily="34" charset="0"/>
                  <a:ea typeface="Corbel" charset="0"/>
                  <a:cs typeface="Calibri" panose="020F0502020204030204" pitchFamily="34" charset="0"/>
                </a:endParaRPr>
              </a:p>
              <a:p>
                <a:pPr algn="l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SzPct val="85000"/>
                  <a:defRPr/>
                </a:pPr>
                <a:r>
                  <a:rPr lang="en-GB" altLang="en-US" sz="4800" b="1" dirty="0">
                    <a:solidFill>
                      <a:srgbClr val="553680"/>
                    </a:solidFill>
                    <a:effectLst>
                      <a:outerShdw blurRad="50800" dist="63500" dir="8100000" algn="tr" rotWithShape="0">
                        <a:schemeClr val="bg1">
                          <a:alpha val="60000"/>
                        </a:schemeClr>
                      </a:outerShdw>
                    </a:effectLst>
                    <a:latin typeface="Calibri" panose="020F0502020204030204" pitchFamily="34" charset="0"/>
                    <a:ea typeface="Corbel" charset="0"/>
                    <a:cs typeface="Calibri" panose="020F0502020204030204" pitchFamily="34" charset="0"/>
                  </a:rPr>
                  <a:t>Nurses</a:t>
                </a:r>
                <a:endParaRPr lang="en-GB" altLang="en-US" sz="4800" b="1" dirty="0">
                  <a:effectLst>
                    <a:outerShdw blurRad="50800" dist="63500" dir="8100000" algn="tr" rotWithShape="0">
                      <a:schemeClr val="bg1">
                        <a:alpha val="60000"/>
                      </a:schemeClr>
                    </a:outerShdw>
                  </a:effectLst>
                  <a:latin typeface="Calibri" panose="020F0502020204030204" pitchFamily="34" charset="0"/>
                  <a:ea typeface="Corbel" charset="0"/>
                  <a:cs typeface="Calibri" panose="020F0502020204030204" pitchFamily="34" charset="0"/>
                </a:endParaRPr>
              </a:p>
              <a:p>
                <a:pPr algn="l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SzPct val="85000"/>
                  <a:defRPr/>
                </a:pPr>
                <a:r>
                  <a:rPr lang="en-GB" altLang="en-US" sz="4800" b="1" dirty="0">
                    <a:solidFill>
                      <a:srgbClr val="553680"/>
                    </a:solidFill>
                    <a:effectLst>
                      <a:outerShdw blurRad="50800" dist="63500" dir="8100000" algn="tr" rotWithShape="0">
                        <a:schemeClr val="bg1">
                          <a:alpha val="60000"/>
                        </a:schemeClr>
                      </a:outerShdw>
                    </a:effectLst>
                    <a:latin typeface="Calibri" panose="020F0502020204030204" pitchFamily="34" charset="0"/>
                    <a:ea typeface="Corbel" charset="0"/>
                    <a:cs typeface="Calibri" panose="020F0502020204030204" pitchFamily="34" charset="0"/>
                  </a:rPr>
                  <a:t>Pharmacists</a:t>
                </a:r>
              </a:p>
            </p:txBody>
          </p:sp>
          <p:sp>
            <p:nvSpPr>
              <p:cNvPr id="8" name="Subtitle 2">
                <a:extLst>
                  <a:ext uri="{FF2B5EF4-FFF2-40B4-BE49-F238E27FC236}">
                    <a16:creationId xmlns:a16="http://schemas.microsoft.com/office/drawing/2014/main" id="{038BE9B2-1573-0740-A51C-61873F44BE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15391" y="1603550"/>
                <a:ext cx="3183925" cy="923320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628650" indent="-628650" algn="l">
                  <a:lnSpc>
                    <a:spcPct val="100000"/>
                  </a:lnSpc>
                  <a:spcBef>
                    <a:spcPts val="600"/>
                  </a:spcBef>
                  <a:spcAft>
                    <a:spcPts val="1800"/>
                  </a:spcAft>
                  <a:buSzPct val="85000"/>
                  <a:buBlip>
                    <a:blip r:embed="rId4"/>
                  </a:buBlip>
                  <a:defRPr/>
                </a:pPr>
                <a:r>
                  <a:rPr lang="en-GB" altLang="en-US" sz="4800" b="1" dirty="0">
                    <a:solidFill>
                      <a:srgbClr val="553680"/>
                    </a:solidFill>
                    <a:latin typeface="Calibri" panose="020F0502020204030204" pitchFamily="34" charset="0"/>
                    <a:ea typeface="Corbel" charset="0"/>
                    <a:cs typeface="Calibri" panose="020F0502020204030204" pitchFamily="34" charset="0"/>
                  </a:rPr>
                  <a:t>  </a:t>
                </a:r>
                <a:r>
                  <a:rPr lang="en-GB" altLang="en-US" sz="4800" b="1" dirty="0">
                    <a:latin typeface="Calibri" panose="020F0502020204030204" pitchFamily="34" charset="0"/>
                    <a:ea typeface="Corbel" charset="0"/>
                    <a:cs typeface="Calibri" panose="020F0502020204030204" pitchFamily="34" charset="0"/>
                  </a:rPr>
                  <a:t>  </a:t>
                </a:r>
                <a:endParaRPr lang="en-GB" altLang="en-US" sz="4800" b="1" dirty="0">
                  <a:solidFill>
                    <a:srgbClr val="553680"/>
                  </a:solidFill>
                  <a:latin typeface="Calibri" panose="020F0502020204030204" pitchFamily="34" charset="0"/>
                  <a:ea typeface="Corbel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Subtitle 2">
                <a:extLst>
                  <a:ext uri="{FF2B5EF4-FFF2-40B4-BE49-F238E27FC236}">
                    <a16:creationId xmlns:a16="http://schemas.microsoft.com/office/drawing/2014/main" id="{B8647738-5010-9C41-B4F4-FFFA26EC15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15390" y="2494590"/>
                <a:ext cx="3183925" cy="923320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628650" indent="-628650" algn="l">
                  <a:lnSpc>
                    <a:spcPct val="100000"/>
                  </a:lnSpc>
                  <a:spcBef>
                    <a:spcPts val="600"/>
                  </a:spcBef>
                  <a:spcAft>
                    <a:spcPts val="1800"/>
                  </a:spcAft>
                  <a:buSzPct val="85000"/>
                  <a:buBlip>
                    <a:blip r:embed="rId4"/>
                  </a:buBlip>
                  <a:defRPr/>
                </a:pPr>
                <a:r>
                  <a:rPr lang="en-GB" altLang="en-US" sz="4800" b="1" dirty="0">
                    <a:solidFill>
                      <a:srgbClr val="553680"/>
                    </a:solidFill>
                    <a:latin typeface="Calibri" panose="020F0502020204030204" pitchFamily="34" charset="0"/>
                    <a:ea typeface="Corbel" charset="0"/>
                    <a:cs typeface="Calibri" panose="020F0502020204030204" pitchFamily="34" charset="0"/>
                  </a:rPr>
                  <a:t>  </a:t>
                </a:r>
                <a:r>
                  <a:rPr lang="en-GB" altLang="en-US" sz="4800" b="1" dirty="0">
                    <a:latin typeface="Calibri" panose="020F0502020204030204" pitchFamily="34" charset="0"/>
                    <a:ea typeface="Corbel" charset="0"/>
                    <a:cs typeface="Calibri" panose="020F0502020204030204" pitchFamily="34" charset="0"/>
                  </a:rPr>
                  <a:t>  </a:t>
                </a:r>
                <a:endParaRPr lang="en-GB" altLang="en-US" sz="4800" b="1" dirty="0">
                  <a:solidFill>
                    <a:srgbClr val="553680"/>
                  </a:solidFill>
                  <a:latin typeface="Calibri" panose="020F0502020204030204" pitchFamily="34" charset="0"/>
                  <a:ea typeface="Corbel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Subtitle 2">
                <a:extLst>
                  <a:ext uri="{FF2B5EF4-FFF2-40B4-BE49-F238E27FC236}">
                    <a16:creationId xmlns:a16="http://schemas.microsoft.com/office/drawing/2014/main" id="{68BAD057-0A13-854F-9E81-4A11C88187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15389" y="3389851"/>
                <a:ext cx="3183925" cy="923320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628650" indent="-628650" algn="l">
                  <a:lnSpc>
                    <a:spcPct val="100000"/>
                  </a:lnSpc>
                  <a:spcBef>
                    <a:spcPts val="600"/>
                  </a:spcBef>
                  <a:spcAft>
                    <a:spcPts val="1800"/>
                  </a:spcAft>
                  <a:buSzPct val="85000"/>
                  <a:buBlip>
                    <a:blip r:embed="rId4"/>
                  </a:buBlip>
                  <a:defRPr/>
                </a:pPr>
                <a:r>
                  <a:rPr lang="en-GB" altLang="en-US" sz="4800" b="1" dirty="0">
                    <a:solidFill>
                      <a:srgbClr val="553680"/>
                    </a:solidFill>
                    <a:latin typeface="Calibri" panose="020F0502020204030204" pitchFamily="34" charset="0"/>
                    <a:ea typeface="Corbel" charset="0"/>
                    <a:cs typeface="Calibri" panose="020F0502020204030204" pitchFamily="34" charset="0"/>
                  </a:rPr>
                  <a:t>  </a:t>
                </a:r>
                <a:r>
                  <a:rPr lang="en-GB" altLang="en-US" sz="4800" b="1" dirty="0">
                    <a:latin typeface="Calibri" panose="020F0502020204030204" pitchFamily="34" charset="0"/>
                    <a:ea typeface="Corbel" charset="0"/>
                    <a:cs typeface="Calibri" panose="020F0502020204030204" pitchFamily="34" charset="0"/>
                  </a:rPr>
                  <a:t>  </a:t>
                </a:r>
                <a:endParaRPr lang="en-GB" altLang="en-US" sz="4800" b="1" dirty="0">
                  <a:solidFill>
                    <a:srgbClr val="553680"/>
                  </a:solidFill>
                  <a:latin typeface="Calibri" panose="020F0502020204030204" pitchFamily="34" charset="0"/>
                  <a:ea typeface="Corbel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Subtitle 2">
                <a:extLst>
                  <a:ext uri="{FF2B5EF4-FFF2-40B4-BE49-F238E27FC236}">
                    <a16:creationId xmlns:a16="http://schemas.microsoft.com/office/drawing/2014/main" id="{8A532212-86A6-9A4D-8B55-DF3AA1B59D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15389" y="4252829"/>
                <a:ext cx="3183925" cy="923320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628650" indent="-628650" algn="l">
                  <a:lnSpc>
                    <a:spcPct val="100000"/>
                  </a:lnSpc>
                  <a:spcBef>
                    <a:spcPts val="600"/>
                  </a:spcBef>
                  <a:spcAft>
                    <a:spcPts val="1800"/>
                  </a:spcAft>
                  <a:buSzPct val="85000"/>
                  <a:buBlip>
                    <a:blip r:embed="rId4"/>
                  </a:buBlip>
                  <a:defRPr/>
                </a:pPr>
                <a:r>
                  <a:rPr lang="en-GB" altLang="en-US" sz="4800" b="1" dirty="0">
                    <a:solidFill>
                      <a:srgbClr val="553680"/>
                    </a:solidFill>
                    <a:latin typeface="Calibri" panose="020F0502020204030204" pitchFamily="34" charset="0"/>
                    <a:ea typeface="Corbel" charset="0"/>
                    <a:cs typeface="Calibri" panose="020F0502020204030204" pitchFamily="34" charset="0"/>
                  </a:rPr>
                  <a:t>  </a:t>
                </a:r>
                <a:r>
                  <a:rPr lang="en-GB" altLang="en-US" sz="4800" b="1" dirty="0">
                    <a:latin typeface="Calibri" panose="020F0502020204030204" pitchFamily="34" charset="0"/>
                    <a:ea typeface="Corbel" charset="0"/>
                    <a:cs typeface="Calibri" panose="020F0502020204030204" pitchFamily="34" charset="0"/>
                  </a:rPr>
                  <a:t>  </a:t>
                </a:r>
                <a:endParaRPr lang="en-GB" altLang="en-US" sz="4800" b="1" dirty="0">
                  <a:solidFill>
                    <a:srgbClr val="553680"/>
                  </a:solidFill>
                  <a:latin typeface="Calibri" panose="020F0502020204030204" pitchFamily="34" charset="0"/>
                  <a:ea typeface="Corbel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9E088DD-2352-8547-8755-04C80B8A5CAB}"/>
              </a:ext>
            </a:extLst>
          </p:cNvPr>
          <p:cNvGrpSpPr/>
          <p:nvPr/>
        </p:nvGrpSpPr>
        <p:grpSpPr>
          <a:xfrm>
            <a:off x="125035" y="5652785"/>
            <a:ext cx="11972927" cy="870854"/>
            <a:chOff x="8321752" y="5909395"/>
            <a:chExt cx="11972927" cy="870854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0E72FBB-46B3-C34C-8F0B-9DA4208BD1E6}"/>
                </a:ext>
              </a:extLst>
            </p:cNvPr>
            <p:cNvSpPr/>
            <p:nvPr/>
          </p:nvSpPr>
          <p:spPr>
            <a:xfrm>
              <a:off x="8321752" y="5909395"/>
              <a:ext cx="11972925" cy="870854"/>
            </a:xfrm>
            <a:prstGeom prst="roundRect">
              <a:avLst>
                <a:gd name="adj" fmla="val 7432"/>
              </a:avLst>
            </a:prstGeom>
            <a:solidFill>
              <a:schemeClr val="bg1">
                <a:alpha val="80871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Subtitle 2">
              <a:extLst>
                <a:ext uri="{FF2B5EF4-FFF2-40B4-BE49-F238E27FC236}">
                  <a16:creationId xmlns:a16="http://schemas.microsoft.com/office/drawing/2014/main" id="{8C3EA4A2-FF23-E844-89D2-A389487FAC6A}"/>
                </a:ext>
              </a:extLst>
            </p:cNvPr>
            <p:cNvSpPr txBox="1">
              <a:spLocks/>
            </p:cNvSpPr>
            <p:nvPr/>
          </p:nvSpPr>
          <p:spPr>
            <a:xfrm>
              <a:off x="8321753" y="5983106"/>
              <a:ext cx="11972926" cy="59566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SzPct val="85000"/>
                <a:defRPr/>
              </a:pPr>
              <a:r>
                <a:rPr lang="en-GB" altLang="en-US" sz="4200" b="1" dirty="0">
                  <a:solidFill>
                    <a:srgbClr val="D55188"/>
                  </a:solidFill>
                  <a:effectLst>
                    <a:outerShdw blurRad="50800" dist="63500" dir="8100000" algn="tr" rotWithShape="0">
                      <a:schemeClr val="bg1">
                        <a:alpha val="60000"/>
                      </a:schemeClr>
                    </a:outerShdw>
                  </a:effectLst>
                  <a:latin typeface="Calibri" panose="020F0502020204030204" pitchFamily="34" charset="0"/>
                  <a:ea typeface="Corbel" charset="0"/>
                  <a:cs typeface="Calibri" panose="020F0502020204030204" pitchFamily="34" charset="0"/>
                </a:rPr>
                <a:t>Dedicated to making best practice everyday practice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A280ABC-4A17-2246-A20A-28CA2FC4E498}"/>
              </a:ext>
            </a:extLst>
          </p:cNvPr>
          <p:cNvSpPr/>
          <p:nvPr/>
        </p:nvSpPr>
        <p:spPr>
          <a:xfrm>
            <a:off x="0" y="1"/>
            <a:ext cx="12255260" cy="107451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0172"/>
                </a:schemeClr>
              </a:gs>
              <a:gs pos="30000">
                <a:srgbClr val="FFFFFF">
                  <a:alpha val="75813"/>
                </a:srgbClr>
              </a:gs>
              <a:gs pos="40000">
                <a:schemeClr val="bg1">
                  <a:alpha val="82266"/>
                </a:schemeClr>
              </a:gs>
              <a:gs pos="13000">
                <a:srgbClr val="FFFFFF">
                  <a:alpha val="65395"/>
                </a:srgbClr>
              </a:gs>
              <a:gs pos="19000">
                <a:schemeClr val="bg1">
                  <a:alpha val="69182"/>
                </a:schemeClr>
              </a:gs>
              <a:gs pos="6000">
                <a:schemeClr val="bg1">
                  <a:alpha val="63284"/>
                </a:schemeClr>
              </a:gs>
              <a:gs pos="59000">
                <a:schemeClr val="bg1">
                  <a:alpha val="85915"/>
                </a:schemeClr>
              </a:gs>
              <a:gs pos="80000">
                <a:schemeClr val="bg1">
                  <a:alpha val="90202"/>
                </a:schemeClr>
              </a:gs>
              <a:gs pos="99000">
                <a:schemeClr val="bg1">
                  <a:alpha val="9479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F3161A-53FF-354E-BF3A-2C7ACBF38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7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12C7400C-325A-5446-B28C-22B264660B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r="3292" b="25946"/>
          <a:stretch/>
        </p:blipFill>
        <p:spPr>
          <a:xfrm>
            <a:off x="0" y="1205324"/>
            <a:ext cx="12192000" cy="565267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BDF0772-4437-2C4D-A888-042FFCDE3F78}"/>
              </a:ext>
            </a:extLst>
          </p:cNvPr>
          <p:cNvCxnSpPr>
            <a:cxnSpLocks/>
          </p:cNvCxnSpPr>
          <p:nvPr/>
        </p:nvCxnSpPr>
        <p:spPr>
          <a:xfrm>
            <a:off x="0" y="1205324"/>
            <a:ext cx="12192000" cy="0"/>
          </a:xfrm>
          <a:prstGeom prst="line">
            <a:avLst/>
          </a:prstGeom>
          <a:ln w="38100">
            <a:solidFill>
              <a:srgbClr val="D551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464CF72-8413-1549-BBB4-44FE7239C236}"/>
              </a:ext>
            </a:extLst>
          </p:cNvPr>
          <p:cNvSpPr/>
          <p:nvPr/>
        </p:nvSpPr>
        <p:spPr>
          <a:xfrm>
            <a:off x="3247599" y="1513676"/>
            <a:ext cx="5696801" cy="2908358"/>
          </a:xfrm>
          <a:prstGeom prst="roundRect">
            <a:avLst>
              <a:gd name="adj" fmla="val 7176"/>
            </a:avLst>
          </a:prstGeom>
          <a:solidFill>
            <a:schemeClr val="bg1">
              <a:alpha val="8600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8C9A966-C351-024C-A5FB-E3DFD63B0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8599" y="1697883"/>
            <a:ext cx="5125801" cy="2189178"/>
          </a:xfrm>
          <a:noFill/>
          <a:ln>
            <a:noFill/>
          </a:ln>
        </p:spPr>
        <p:txBody>
          <a:bodyPr lIns="180000" tIns="180000" rIns="180000" bIns="0" anchor="t" anchorCtr="0">
            <a:noAutofit/>
          </a:bodyPr>
          <a:lstStyle/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4"/>
              </a:buBlip>
              <a:defRPr/>
            </a:pPr>
            <a:r>
              <a:rPr lang="en-GB" altLang="en-US" sz="28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Current hot topics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4"/>
              </a:buBlip>
              <a:defRPr/>
            </a:pPr>
            <a:r>
              <a:rPr lang="en-GB" altLang="en-US" sz="28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Expert-led masterclasses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4"/>
              </a:buBlip>
              <a:defRPr/>
            </a:pPr>
            <a:r>
              <a:rPr lang="en-GB" altLang="en-US" sz="28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Interactive Q&amp;A with polling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4"/>
              </a:buBlip>
              <a:defRPr/>
            </a:pPr>
            <a:r>
              <a:rPr lang="en-GB" altLang="en-US" sz="28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Case studies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BF9535-422C-4D4A-BA53-3F83DDDF70CB}"/>
              </a:ext>
            </a:extLst>
          </p:cNvPr>
          <p:cNvGrpSpPr/>
          <p:nvPr/>
        </p:nvGrpSpPr>
        <p:grpSpPr>
          <a:xfrm>
            <a:off x="3247599" y="4608997"/>
            <a:ext cx="5696801" cy="1267215"/>
            <a:chOff x="3247599" y="2840761"/>
            <a:chExt cx="5696801" cy="1267215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783C0435-BBB0-A24A-A7E5-ED1D8B097F91}"/>
                </a:ext>
              </a:extLst>
            </p:cNvPr>
            <p:cNvSpPr/>
            <p:nvPr/>
          </p:nvSpPr>
          <p:spPr>
            <a:xfrm>
              <a:off x="3247599" y="2840762"/>
              <a:ext cx="5696801" cy="1267214"/>
            </a:xfrm>
            <a:prstGeom prst="roundRect">
              <a:avLst/>
            </a:prstGeom>
            <a:solidFill>
              <a:schemeClr val="bg1">
                <a:alpha val="85945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47E2F3DA-2008-6F45-8A58-DE3DE32F5F41}"/>
                </a:ext>
              </a:extLst>
            </p:cNvPr>
            <p:cNvSpPr txBox="1">
              <a:spLocks/>
            </p:cNvSpPr>
            <p:nvPr/>
          </p:nvSpPr>
          <p:spPr>
            <a:xfrm>
              <a:off x="3247599" y="2840761"/>
              <a:ext cx="5696801" cy="96696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80000" tIns="180000" rIns="180000" bIns="0" rtlCol="0" anchor="t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GB" altLang="en-US" sz="3200" b="1" dirty="0">
                  <a:solidFill>
                    <a:srgbClr val="D55188"/>
                  </a:solidFill>
                  <a:ea typeface="Corbel" charset="0"/>
                  <a:cs typeface="Arial" panose="020B0604020202020204" pitchFamily="34" charset="0"/>
                </a:rPr>
                <a:t>All relevant and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GB" altLang="en-US" sz="3200" b="1" dirty="0">
                  <a:solidFill>
                    <a:srgbClr val="D55188"/>
                  </a:solidFill>
                  <a:ea typeface="Corbel" charset="0"/>
                  <a:cs typeface="Arial" panose="020B0604020202020204" pitchFamily="34" charset="0"/>
                </a:rPr>
                <a:t>actionable learning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5CDD8DD-8356-DA4A-8BA4-DA2D04EB5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8903"/>
            <a:ext cx="121920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7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000"/>
    </mc:Choice>
    <mc:Fallback xmlns="">
      <p:transition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68C9A966-C351-024C-A5FB-E3DFD63B0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8930" y="1392070"/>
            <a:ext cx="4836331" cy="3862976"/>
          </a:xfrm>
          <a:noFill/>
          <a:ln>
            <a:noFill/>
          </a:ln>
        </p:spPr>
        <p:txBody>
          <a:bodyPr lIns="180000" tIns="180000" rIns="180000" bIns="0" anchor="t" anchorCtr="0">
            <a:noAutofit/>
          </a:bodyPr>
          <a:lstStyle/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en-GB" altLang="en-US" sz="28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Pre-recorded and edited for maximum impact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en-GB" altLang="en-US" sz="28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Blended with</a:t>
            </a:r>
          </a:p>
          <a:p>
            <a:pPr marL="765175" lvl="1" indent="-360363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53680"/>
              </a:buClr>
              <a:buFont typeface="Wingdings" pitchFamily="2" charset="2"/>
              <a:buChar char="Ø"/>
              <a:defRPr/>
            </a:pPr>
            <a:r>
              <a:rPr lang="en-GB" altLang="en-US" sz="2400" b="1" dirty="0">
                <a:solidFill>
                  <a:srgbClr val="D55188"/>
                </a:solidFill>
                <a:ea typeface="Corbel" charset="0"/>
                <a:cs typeface="Arial" panose="020B0604020202020204" pitchFamily="34" charset="0"/>
              </a:rPr>
              <a:t>Practical case-led discussions</a:t>
            </a:r>
          </a:p>
          <a:p>
            <a:pPr marL="765175" lvl="1" indent="-360363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53680"/>
              </a:buClr>
              <a:buFont typeface="Wingdings" pitchFamily="2" charset="2"/>
              <a:buChar char="Ø"/>
              <a:defRPr/>
            </a:pPr>
            <a:r>
              <a:rPr lang="en-GB" altLang="en-US" sz="2400" b="1" dirty="0">
                <a:solidFill>
                  <a:srgbClr val="D55188"/>
                </a:solidFill>
                <a:ea typeface="Corbel" charset="0"/>
                <a:cs typeface="Arial" panose="020B0604020202020204" pitchFamily="34" charset="0"/>
              </a:rPr>
              <a:t>Live interaction</a:t>
            </a:r>
          </a:p>
          <a:p>
            <a:pPr marL="765175" lvl="1" indent="-360363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53680"/>
              </a:buClr>
              <a:buFont typeface="Wingdings" pitchFamily="2" charset="2"/>
              <a:buChar char="Ø"/>
              <a:defRPr/>
            </a:pPr>
            <a:r>
              <a:rPr lang="en-GB" altLang="en-US" sz="2400" b="1" dirty="0">
                <a:solidFill>
                  <a:srgbClr val="D55188"/>
                </a:solidFill>
                <a:ea typeface="Corbel" charset="0"/>
                <a:cs typeface="Arial" panose="020B0604020202020204" pitchFamily="34" charset="0"/>
              </a:rPr>
              <a:t>CPD</a:t>
            </a:r>
          </a:p>
          <a:p>
            <a:pPr marL="765175" lvl="1" indent="-360363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53680"/>
              </a:buClr>
              <a:buFont typeface="Wingdings" pitchFamily="2" charset="2"/>
              <a:buChar char="Ø"/>
              <a:defRPr/>
            </a:pPr>
            <a:r>
              <a:rPr lang="en-GB" altLang="en-US" sz="2400" b="1" dirty="0">
                <a:solidFill>
                  <a:srgbClr val="D55188"/>
                </a:solidFill>
                <a:ea typeface="Corbel" charset="0"/>
                <a:cs typeface="Arial" panose="020B0604020202020204" pitchFamily="34" charset="0"/>
              </a:rPr>
              <a:t>Downloadable materials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7E2F3DA-2008-6F45-8A58-DE3DE32F5F41}"/>
              </a:ext>
            </a:extLst>
          </p:cNvPr>
          <p:cNvSpPr txBox="1">
            <a:spLocks/>
          </p:cNvSpPr>
          <p:nvPr/>
        </p:nvSpPr>
        <p:spPr>
          <a:xfrm>
            <a:off x="7355006" y="5391072"/>
            <a:ext cx="4665777" cy="1050113"/>
          </a:xfrm>
          <a:prstGeom prst="rect">
            <a:avLst/>
          </a:prstGeom>
          <a:noFill/>
          <a:ln>
            <a:noFill/>
          </a:ln>
        </p:spPr>
        <p:txBody>
          <a:bodyPr vert="horz" lIns="180000" tIns="180000" rIns="18000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GB" altLang="en-US" sz="3200" b="1" dirty="0">
                <a:solidFill>
                  <a:srgbClr val="D55188"/>
                </a:solidFill>
                <a:ea typeface="Corbel" charset="0"/>
                <a:cs typeface="Arial" panose="020B0604020202020204" pitchFamily="34" charset="0"/>
              </a:rPr>
              <a:t>Extensive pre-promotion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8D201C4-AF45-8A43-B4BD-BE6F1B72C314}"/>
              </a:ext>
            </a:extLst>
          </p:cNvPr>
          <p:cNvSpPr/>
          <p:nvPr/>
        </p:nvSpPr>
        <p:spPr>
          <a:xfrm>
            <a:off x="282055" y="1610228"/>
            <a:ext cx="6745761" cy="4586039"/>
          </a:xfrm>
          <a:prstGeom prst="roundRect">
            <a:avLst>
              <a:gd name="adj" fmla="val 4237"/>
            </a:avLst>
          </a:prstGeom>
          <a:blipFill>
            <a:blip r:embed="rId4"/>
            <a:stretch>
              <a:fillRect l="-4004" r="-11454"/>
            </a:stretch>
          </a:blip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9C4C4-1CA2-B541-8756-063C3E792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6869"/>
            <a:ext cx="121920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4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45C156B-BE8C-2B4B-8F2D-1ED67BD5DC9E}"/>
              </a:ext>
            </a:extLst>
          </p:cNvPr>
          <p:cNvSpPr/>
          <p:nvPr/>
        </p:nvSpPr>
        <p:spPr>
          <a:xfrm>
            <a:off x="246062" y="1000645"/>
            <a:ext cx="3690990" cy="2509284"/>
          </a:xfrm>
          <a:prstGeom prst="roundRect">
            <a:avLst>
              <a:gd name="adj" fmla="val 4237"/>
            </a:avLst>
          </a:prstGeom>
          <a:blipFill dpi="0" rotWithShape="1">
            <a:blip r:embed="rId3"/>
            <a:srcRect/>
            <a:stretch>
              <a:fillRect r="-8000"/>
            </a:stretch>
          </a:blipFill>
          <a:ln w="31750">
            <a:solidFill>
              <a:srgbClr val="B970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8C9A966-C351-024C-A5FB-E3DFD63B0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9364" y="1748089"/>
            <a:ext cx="3966536" cy="2435347"/>
          </a:xfrm>
          <a:noFill/>
          <a:ln>
            <a:noFill/>
          </a:ln>
        </p:spPr>
        <p:txBody>
          <a:bodyPr lIns="180000" tIns="180000" rIns="180000" bIns="0" anchor="t" anchorCtr="0">
            <a:noAutofit/>
          </a:bodyPr>
          <a:lstStyle/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4"/>
              </a:buBlip>
              <a:defRPr/>
            </a:pPr>
            <a:r>
              <a:rPr lang="en-GB" altLang="en-US" sz="28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Every live programme on demand 24/7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4"/>
              </a:buBlip>
              <a:defRPr/>
            </a:pPr>
            <a:r>
              <a:rPr lang="en-GB" altLang="en-US" sz="28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Available for 12 months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4"/>
              </a:buBlip>
              <a:defRPr/>
            </a:pPr>
            <a:r>
              <a:rPr lang="en-GB" altLang="en-US" sz="28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CPD included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7E2F3DA-2008-6F45-8A58-DE3DE32F5F41}"/>
              </a:ext>
            </a:extLst>
          </p:cNvPr>
          <p:cNvSpPr txBox="1">
            <a:spLocks/>
          </p:cNvSpPr>
          <p:nvPr/>
        </p:nvSpPr>
        <p:spPr>
          <a:xfrm>
            <a:off x="8249361" y="4712262"/>
            <a:ext cx="3966537" cy="1274643"/>
          </a:xfrm>
          <a:prstGeom prst="rect">
            <a:avLst/>
          </a:prstGeom>
          <a:noFill/>
          <a:ln>
            <a:noFill/>
          </a:ln>
        </p:spPr>
        <p:txBody>
          <a:bodyPr vert="horz" lIns="180000" tIns="180000" rIns="18000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GB" altLang="en-US" sz="4400" b="1" dirty="0">
                <a:solidFill>
                  <a:srgbClr val="D55188"/>
                </a:solidFill>
                <a:ea typeface="Corbel" charset="0"/>
                <a:cs typeface="Arial" panose="020B0604020202020204" pitchFamily="34" charset="0"/>
              </a:rPr>
              <a:t>Now &gt;60% total views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57674B8-D2CD-5E49-82F6-01F8F186D6BA}"/>
              </a:ext>
            </a:extLst>
          </p:cNvPr>
          <p:cNvSpPr/>
          <p:nvPr/>
        </p:nvSpPr>
        <p:spPr>
          <a:xfrm>
            <a:off x="3501097" y="1217456"/>
            <a:ext cx="3694690" cy="2511800"/>
          </a:xfrm>
          <a:prstGeom prst="roundRect">
            <a:avLst>
              <a:gd name="adj" fmla="val 4237"/>
            </a:avLst>
          </a:prstGeom>
          <a:blipFill dpi="0" rotWithShape="1">
            <a:blip r:embed="rId5"/>
            <a:srcRect/>
            <a:stretch>
              <a:fillRect l="-1000" t="-2000" r="-14000" b="-4000"/>
            </a:stretch>
          </a:blip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F1600C9-7717-E344-9476-0E27E5E0A596}"/>
              </a:ext>
            </a:extLst>
          </p:cNvPr>
          <p:cNvSpPr/>
          <p:nvPr/>
        </p:nvSpPr>
        <p:spPr>
          <a:xfrm>
            <a:off x="105228" y="2372214"/>
            <a:ext cx="3683018" cy="2486516"/>
          </a:xfrm>
          <a:prstGeom prst="roundRect">
            <a:avLst>
              <a:gd name="adj" fmla="val 4237"/>
            </a:avLst>
          </a:prstGeom>
          <a:blipFill dpi="0" rotWithShape="1">
            <a:blip r:embed="rId6"/>
            <a:srcRect/>
            <a:stretch>
              <a:fillRect l="-3756" t="-1495" r="-3062" b="504"/>
            </a:stretch>
          </a:blip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39A328-6DB6-C946-B4CF-C8D9D7A69335}"/>
              </a:ext>
            </a:extLst>
          </p:cNvPr>
          <p:cNvSpPr/>
          <p:nvPr/>
        </p:nvSpPr>
        <p:spPr>
          <a:xfrm>
            <a:off x="2178264" y="1870656"/>
            <a:ext cx="3706369" cy="2502281"/>
          </a:xfrm>
          <a:prstGeom prst="roundRect">
            <a:avLst>
              <a:gd name="adj" fmla="val 4237"/>
            </a:avLst>
          </a:prstGeom>
          <a:blipFill dpi="0" rotWithShape="1">
            <a:blip r:embed="rId7"/>
            <a:srcRect/>
            <a:stretch>
              <a:fillRect l="-1704" t="-496" r="-1704" b="-496"/>
            </a:stretch>
          </a:blipFill>
          <a:ln w="31750">
            <a:solidFill>
              <a:srgbClr val="B970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FA19F91-5BFA-714A-8285-40108CF0BFAF}"/>
              </a:ext>
            </a:extLst>
          </p:cNvPr>
          <p:cNvSpPr/>
          <p:nvPr/>
        </p:nvSpPr>
        <p:spPr>
          <a:xfrm>
            <a:off x="93552" y="3839051"/>
            <a:ext cx="3706369" cy="2519739"/>
          </a:xfrm>
          <a:prstGeom prst="roundRect">
            <a:avLst>
              <a:gd name="adj" fmla="val 4237"/>
            </a:avLst>
          </a:prstGeom>
          <a:blipFill dpi="0" rotWithShape="1">
            <a:blip r:embed="rId8"/>
            <a:srcRect/>
            <a:stretch>
              <a:fillRect l="-16000" t="-2000" r="-16000"/>
            </a:stretch>
          </a:blip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65E0DF4-45D2-3C4E-8BE6-7CA4D8C98AA5}"/>
              </a:ext>
            </a:extLst>
          </p:cNvPr>
          <p:cNvSpPr/>
          <p:nvPr/>
        </p:nvSpPr>
        <p:spPr>
          <a:xfrm>
            <a:off x="4513821" y="1487981"/>
            <a:ext cx="3683020" cy="2486517"/>
          </a:xfrm>
          <a:prstGeom prst="roundRect">
            <a:avLst>
              <a:gd name="adj" fmla="val 4237"/>
            </a:avLst>
          </a:prstGeom>
          <a:blipFill dpi="0" rotWithShape="1">
            <a:blip r:embed="rId9"/>
            <a:srcRect/>
            <a:stretch>
              <a:fillRect l="-761" t="-1944" r="-761" b="952"/>
            </a:stretch>
          </a:blipFill>
          <a:ln w="31750">
            <a:solidFill>
              <a:srgbClr val="B970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87C2832-AB40-C349-BC55-F0415E067E5D}"/>
              </a:ext>
            </a:extLst>
          </p:cNvPr>
          <p:cNvSpPr/>
          <p:nvPr/>
        </p:nvSpPr>
        <p:spPr>
          <a:xfrm>
            <a:off x="1214316" y="2939284"/>
            <a:ext cx="3683019" cy="2486517"/>
          </a:xfrm>
          <a:prstGeom prst="roundRect">
            <a:avLst>
              <a:gd name="adj" fmla="val 4237"/>
            </a:avLst>
          </a:prstGeom>
          <a:blipFill dpi="0" rotWithShape="1">
            <a:blip r:embed="rId10"/>
            <a:srcRect/>
            <a:stretch>
              <a:fillRect l="-1000" t="-496" b="-496"/>
            </a:stretch>
          </a:blipFill>
          <a:ln w="31750">
            <a:solidFill>
              <a:srgbClr val="B970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11A545E-FBCB-664B-A499-E9D8B97AD726}"/>
              </a:ext>
            </a:extLst>
          </p:cNvPr>
          <p:cNvSpPr/>
          <p:nvPr/>
        </p:nvSpPr>
        <p:spPr>
          <a:xfrm>
            <a:off x="3899012" y="4227100"/>
            <a:ext cx="3693736" cy="2493752"/>
          </a:xfrm>
          <a:prstGeom prst="roundRect">
            <a:avLst>
              <a:gd name="adj" fmla="val 4237"/>
            </a:avLst>
          </a:prstGeom>
          <a:blipFill dpi="0" rotWithShape="1">
            <a:blip r:embed="rId11"/>
            <a:srcRect/>
            <a:stretch>
              <a:fillRect b="1000"/>
            </a:stretch>
          </a:blipFill>
          <a:ln w="31750">
            <a:solidFill>
              <a:srgbClr val="B970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F29A71B-4481-DA4C-9D30-FF404F7EFE70}"/>
              </a:ext>
            </a:extLst>
          </p:cNvPr>
          <p:cNvSpPr/>
          <p:nvPr/>
        </p:nvSpPr>
        <p:spPr>
          <a:xfrm>
            <a:off x="377970" y="4234335"/>
            <a:ext cx="3683019" cy="2486517"/>
          </a:xfrm>
          <a:prstGeom prst="roundRect">
            <a:avLst>
              <a:gd name="adj" fmla="val 4237"/>
            </a:avLst>
          </a:prstGeom>
          <a:blipFill dpi="0" rotWithShape="1">
            <a:blip r:embed="rId12"/>
            <a:srcRect/>
            <a:stretch>
              <a:fillRect l="-1636" t="-2179" r="636" b="1187"/>
            </a:stretch>
          </a:blip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F42918A-E5FB-BD4A-A6C8-4FE56C219330}"/>
              </a:ext>
            </a:extLst>
          </p:cNvPr>
          <p:cNvSpPr/>
          <p:nvPr/>
        </p:nvSpPr>
        <p:spPr>
          <a:xfrm>
            <a:off x="4361152" y="3263519"/>
            <a:ext cx="3705210" cy="2518952"/>
          </a:xfrm>
          <a:prstGeom prst="roundRect">
            <a:avLst>
              <a:gd name="adj" fmla="val 4237"/>
            </a:avLst>
          </a:prstGeom>
          <a:blipFill dpi="0" rotWithShape="1">
            <a:blip r:embed="rId13"/>
            <a:srcRect/>
            <a:stretch>
              <a:fillRect l="-2000" t="-2000" r="-14000" b="-4000"/>
            </a:stretch>
          </a:blip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96A4B8D-C266-1B4C-A3FC-A4D654DEEAE4}"/>
              </a:ext>
            </a:extLst>
          </p:cNvPr>
          <p:cNvSpPr/>
          <p:nvPr/>
        </p:nvSpPr>
        <p:spPr>
          <a:xfrm>
            <a:off x="1703937" y="2303688"/>
            <a:ext cx="3693736" cy="2493752"/>
          </a:xfrm>
          <a:prstGeom prst="roundRect">
            <a:avLst>
              <a:gd name="adj" fmla="val 4237"/>
            </a:avLst>
          </a:prstGeom>
          <a:blipFill dpi="0" rotWithShape="1">
            <a:blip r:embed="rId14"/>
            <a:srcRect/>
            <a:stretch>
              <a:fillRect l="-3488" t="-496" r="-1216" b="-496"/>
            </a:stretch>
          </a:blip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A34BFE-570C-284E-86AB-148817EE4A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 build="p"/>
      <p:bldP spid="13" grpId="0"/>
      <p:bldP spid="20" grpId="0" animBg="1"/>
      <p:bldP spid="23" grpId="0" animBg="1"/>
      <p:bldP spid="24" grpId="0" animBg="1"/>
      <p:bldP spid="22" grpId="0" animBg="1"/>
      <p:bldP spid="28" grpId="0" animBg="1"/>
      <p:bldP spid="26" grpId="0" animBg="1"/>
      <p:bldP spid="29" grpId="0" animBg="1"/>
      <p:bldP spid="27" grpId="0" animBg="1"/>
      <p:bldP spid="21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68C9A966-C351-024C-A5FB-E3DFD63B0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2661" y="1392070"/>
            <a:ext cx="5644206" cy="3415061"/>
          </a:xfrm>
          <a:noFill/>
          <a:ln>
            <a:noFill/>
          </a:ln>
        </p:spPr>
        <p:txBody>
          <a:bodyPr lIns="180000" tIns="180000" rIns="180000" bIns="0" anchor="t" anchorCtr="0">
            <a:noAutofit/>
          </a:bodyPr>
          <a:lstStyle/>
          <a:p>
            <a:pPr marL="498475" indent="-498475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en-GB" altLang="en-US" sz="32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Addressing issues in primary care</a:t>
            </a:r>
          </a:p>
          <a:p>
            <a:pPr marL="498475" indent="-498475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en-GB" altLang="en-US" sz="32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Sequential learning</a:t>
            </a:r>
          </a:p>
          <a:p>
            <a:pPr marL="498475" indent="-498475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en-GB" altLang="en-US" sz="32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CPD</a:t>
            </a:r>
          </a:p>
          <a:p>
            <a:pPr marL="498475" indent="-498475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en-GB" altLang="en-US" sz="32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All available on demand</a:t>
            </a:r>
          </a:p>
          <a:p>
            <a:pPr marL="498475" indent="-498475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en-GB" altLang="en-US" sz="32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Follow-up interactive Q&amp;A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7E2F3DA-2008-6F45-8A58-DE3DE32F5F41}"/>
              </a:ext>
            </a:extLst>
          </p:cNvPr>
          <p:cNvSpPr txBox="1">
            <a:spLocks/>
          </p:cNvSpPr>
          <p:nvPr/>
        </p:nvSpPr>
        <p:spPr>
          <a:xfrm>
            <a:off x="5266064" y="5387247"/>
            <a:ext cx="6753338" cy="1377109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txBody>
          <a:bodyPr vert="horz" lIns="180000" tIns="108000" rIns="18000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GB" altLang="en-US" sz="3200" b="1" dirty="0">
                <a:solidFill>
                  <a:srgbClr val="D55188"/>
                </a:solidFill>
                <a:ea typeface="Corbel" charset="0"/>
                <a:cs typeface="Arial" panose="020B0604020202020204" pitchFamily="34" charset="0"/>
              </a:rPr>
              <a:t>Translated into practice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GB" altLang="en-US" sz="3200" b="1" dirty="0">
                <a:solidFill>
                  <a:srgbClr val="D55188"/>
                </a:solidFill>
                <a:ea typeface="Corbel" charset="0"/>
                <a:cs typeface="Arial" panose="020B0604020202020204" pitchFamily="34" charset="0"/>
              </a:rPr>
              <a:t>Live case studies applying learnings</a:t>
            </a:r>
          </a:p>
        </p:txBody>
      </p:sp>
      <p:pic>
        <p:nvPicPr>
          <p:cNvPr id="15" name="Picture 14" descr="A picture containing text, monitor, electronics, image&#10;&#10;Description automatically generated">
            <a:extLst>
              <a:ext uri="{FF2B5EF4-FFF2-40B4-BE49-F238E27FC236}">
                <a16:creationId xmlns:a16="http://schemas.microsoft.com/office/drawing/2014/main" id="{66BAEFE0-D5BE-1646-B7B8-25DD576103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3" b="13624"/>
          <a:stretch/>
        </p:blipFill>
        <p:spPr>
          <a:xfrm>
            <a:off x="-433137" y="627151"/>
            <a:ext cx="5677827" cy="6394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98E191-2FB7-E342-917D-848D3D3DF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4155"/>
            <a:ext cx="12192000" cy="1768593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E4962E2-551C-224C-A4D5-0C96919E3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1" y="1357160"/>
            <a:ext cx="3885338" cy="43987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08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E4C69-3DFD-1946-B80F-A784029F2A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2"/>
          <a:stretch/>
        </p:blipFill>
        <p:spPr>
          <a:xfrm>
            <a:off x="0" y="-17253"/>
            <a:ext cx="12192000" cy="6875253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68C9A966-C351-024C-A5FB-E3DFD63B0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7596" y="1285246"/>
            <a:ext cx="5283894" cy="5001253"/>
          </a:xfrm>
          <a:prstGeom prst="roundRect">
            <a:avLst>
              <a:gd name="adj" fmla="val 4924"/>
            </a:avLst>
          </a:prstGeom>
          <a:solidFill>
            <a:schemeClr val="bg1">
              <a:alpha val="87746"/>
            </a:schemeClr>
          </a:solidFill>
          <a:ln>
            <a:noFill/>
          </a:ln>
        </p:spPr>
        <p:txBody>
          <a:bodyPr lIns="72000" tIns="72000" rIns="72000" bIns="0" anchor="t" anchorCtr="0">
            <a:noAutofit/>
          </a:bodyPr>
          <a:lstStyle/>
          <a:p>
            <a:pPr marL="498475" indent="-498475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4"/>
              </a:buBlip>
              <a:defRPr/>
            </a:pPr>
            <a:r>
              <a:rPr lang="en-GB" altLang="en-US" sz="32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Fully searchable Knowledge Hub</a:t>
            </a:r>
          </a:p>
          <a:p>
            <a:pPr marL="498475" indent="-498475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4"/>
              </a:buBlip>
              <a:defRPr/>
            </a:pPr>
            <a:r>
              <a:rPr lang="en-GB" altLang="en-US" sz="32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Already includes ≥1,600 resources on primary care topics</a:t>
            </a:r>
          </a:p>
          <a:p>
            <a:pPr marL="498475" indent="-498475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4"/>
              </a:buBlip>
              <a:defRPr/>
            </a:pPr>
            <a:r>
              <a:rPr lang="en-GB" altLang="en-US" sz="3200" b="1" dirty="0">
                <a:solidFill>
                  <a:srgbClr val="553680"/>
                </a:solidFill>
                <a:ea typeface="Corbel" charset="0"/>
                <a:cs typeface="Arial" panose="020B0604020202020204" pitchFamily="34" charset="0"/>
              </a:rPr>
              <a:t>Collections on hot issues in cardiology, diabetes, respiratory diseases,     and more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AF3393-7798-D841-A434-1533973E01DF}"/>
              </a:ext>
            </a:extLst>
          </p:cNvPr>
          <p:cNvSpPr/>
          <p:nvPr/>
        </p:nvSpPr>
        <p:spPr>
          <a:xfrm>
            <a:off x="0" y="0"/>
            <a:ext cx="12192000" cy="137779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5980"/>
                </a:schemeClr>
              </a:gs>
              <a:gs pos="21000">
                <a:srgbClr val="C0C0C0">
                  <a:alpha val="44754"/>
                </a:srgbClr>
              </a:gs>
              <a:gs pos="14000">
                <a:srgbClr val="CDCDCD">
                  <a:alpha val="40000"/>
                </a:srgbClr>
              </a:gs>
              <a:gs pos="6000">
                <a:schemeClr val="bg1">
                  <a:lumMod val="85000"/>
                  <a:alpha val="32469"/>
                </a:schemeClr>
              </a:gs>
              <a:gs pos="36000">
                <a:schemeClr val="bg1">
                  <a:lumMod val="65000"/>
                  <a:alpha val="62000"/>
                </a:schemeClr>
              </a:gs>
              <a:gs pos="64000">
                <a:schemeClr val="tx1">
                  <a:lumMod val="50000"/>
                  <a:lumOff val="50000"/>
                  <a:alpha val="91000"/>
                </a:schemeClr>
              </a:gs>
              <a:gs pos="100000">
                <a:schemeClr val="tx1">
                  <a:alpha val="30008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DAE637-2801-734A-B52C-7FC2E369A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0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2809</TotalTime>
  <Words>267</Words>
  <Application>Microsoft Macintosh PowerPoint</Application>
  <PresentationFormat>Widescreen</PresentationFormat>
  <Paragraphs>68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boyle</dc:creator>
  <cp:lastModifiedBy>Alison Langdon</cp:lastModifiedBy>
  <cp:revision>511</cp:revision>
  <cp:lastPrinted>2021-10-25T15:09:22Z</cp:lastPrinted>
  <dcterms:created xsi:type="dcterms:W3CDTF">2021-04-01T10:48:21Z</dcterms:created>
  <dcterms:modified xsi:type="dcterms:W3CDTF">2022-05-03T14:24:09Z</dcterms:modified>
</cp:coreProperties>
</file>